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4"/>
  </p:notesMasterIdLst>
  <p:sldIdLst>
    <p:sldId id="256" r:id="rId2"/>
    <p:sldId id="258" r:id="rId3"/>
    <p:sldId id="277" r:id="rId4"/>
    <p:sldId id="5423" r:id="rId5"/>
    <p:sldId id="261" r:id="rId6"/>
    <p:sldId id="293" r:id="rId7"/>
    <p:sldId id="5428" r:id="rId8"/>
    <p:sldId id="5424" r:id="rId9"/>
    <p:sldId id="5425" r:id="rId10"/>
    <p:sldId id="5430" r:id="rId11"/>
    <p:sldId id="5427" r:id="rId12"/>
    <p:sldId id="542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8"/>
    <p:restoredTop sz="86405"/>
  </p:normalViewPr>
  <p:slideViewPr>
    <p:cSldViewPr snapToGrid="0" snapToObjects="1">
      <p:cViewPr>
        <p:scale>
          <a:sx n="140" d="100"/>
          <a:sy n="140" d="100"/>
        </p:scale>
        <p:origin x="-248" y="-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book-draft-open-read-sketch-write-157851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hyperlink" Target="https://pixabay.com/en/crown-golden-yellow-emperor-576226/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://thormoo.blogspot.com/2011_01_01_archive.html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10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book-draft-open-read-sketch-write-157851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5.svg"/><Relationship Id="rId1" Type="http://schemas.openxmlformats.org/officeDocument/2006/relationships/image" Target="../media/image11.png"/><Relationship Id="rId6" Type="http://schemas.openxmlformats.org/officeDocument/2006/relationships/hyperlink" Target="https://pixabay.com/en/crown-golden-yellow-emperor-576226/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://thormoo.blogspot.com/2011_01_01_archive.html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1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3930F5-A8FA-4870-8716-09609EA3D5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71A8BEC-13D9-4ADF-95E0-3924861EBD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collection, Features and Preprocessing</a:t>
          </a:r>
        </a:p>
      </dgm:t>
    </dgm:pt>
    <dgm:pt modelId="{15B2BE70-E827-4B07-AB5A-E65DEA8E73FC}" type="parTrans" cxnId="{8840EFB6-19D2-4B85-926B-DE0F1EEE0BD9}">
      <dgm:prSet/>
      <dgm:spPr/>
      <dgm:t>
        <a:bodyPr/>
        <a:lstStyle/>
        <a:p>
          <a:endParaRPr lang="en-US"/>
        </a:p>
      </dgm:t>
    </dgm:pt>
    <dgm:pt modelId="{6576EEE4-50E9-4BFB-BCD6-453ABB562BBB}" type="sibTrans" cxnId="{8840EFB6-19D2-4B85-926B-DE0F1EEE0BD9}">
      <dgm:prSet/>
      <dgm:spPr/>
      <dgm:t>
        <a:bodyPr/>
        <a:lstStyle/>
        <a:p>
          <a:endParaRPr lang="en-US"/>
        </a:p>
      </dgm:t>
    </dgm:pt>
    <dgm:pt modelId="{65B62AB3-766A-40D9-89A5-44AB424C23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ML MODEL – Regression and Random Forest</a:t>
          </a:r>
        </a:p>
      </dgm:t>
    </dgm:pt>
    <dgm:pt modelId="{F8BCF4C0-731D-4E9A-9AEA-E8ACD3CA9D57}" type="parTrans" cxnId="{23351DDE-373F-4131-B99E-4093EC181103}">
      <dgm:prSet/>
      <dgm:spPr/>
      <dgm:t>
        <a:bodyPr/>
        <a:lstStyle/>
        <a:p>
          <a:endParaRPr lang="en-US"/>
        </a:p>
      </dgm:t>
    </dgm:pt>
    <dgm:pt modelId="{DD46EFCF-5976-419A-8B66-239607AB9EDF}" type="sibTrans" cxnId="{23351DDE-373F-4131-B99E-4093EC181103}">
      <dgm:prSet/>
      <dgm:spPr/>
      <dgm:t>
        <a:bodyPr/>
        <a:lstStyle/>
        <a:p>
          <a:endParaRPr lang="en-US"/>
        </a:p>
      </dgm:t>
    </dgm:pt>
    <dgm:pt modelId="{22E7BE08-2079-4204-828B-C51043C4E0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Analysis</a:t>
          </a:r>
        </a:p>
      </dgm:t>
    </dgm:pt>
    <dgm:pt modelId="{70383CEF-88FD-4CC9-842D-8608FC8567EF}" type="parTrans" cxnId="{BBACFCCB-E386-4042-B2D9-F0F576293AF2}">
      <dgm:prSet/>
      <dgm:spPr/>
      <dgm:t>
        <a:bodyPr/>
        <a:lstStyle/>
        <a:p>
          <a:endParaRPr lang="en-US"/>
        </a:p>
      </dgm:t>
    </dgm:pt>
    <dgm:pt modelId="{3DD86134-92AF-4F08-B968-CBA174B67BD6}" type="sibTrans" cxnId="{BBACFCCB-E386-4042-B2D9-F0F576293AF2}">
      <dgm:prSet/>
      <dgm:spPr/>
      <dgm:t>
        <a:bodyPr/>
        <a:lstStyle/>
        <a:p>
          <a:endParaRPr lang="en-US"/>
        </a:p>
      </dgm:t>
    </dgm:pt>
    <dgm:pt modelId="{D5230D4C-02C3-4C97-8D43-E77344455D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gm:t>
    </dgm:pt>
    <dgm:pt modelId="{6135326F-8CDD-411A-8124-232532E2600B}" type="parTrans" cxnId="{2D2D1936-A632-4414-9F17-B0C27778F5B8}">
      <dgm:prSet/>
      <dgm:spPr/>
      <dgm:t>
        <a:bodyPr/>
        <a:lstStyle/>
        <a:p>
          <a:endParaRPr lang="en-US"/>
        </a:p>
      </dgm:t>
    </dgm:pt>
    <dgm:pt modelId="{D7D08DB0-C2C7-49F6-A58A-4BBEB6F048D1}" type="sibTrans" cxnId="{2D2D1936-A632-4414-9F17-B0C27778F5B8}">
      <dgm:prSet/>
      <dgm:spPr/>
      <dgm:t>
        <a:bodyPr/>
        <a:lstStyle/>
        <a:p>
          <a:endParaRPr lang="en-US"/>
        </a:p>
      </dgm:t>
    </dgm:pt>
    <dgm:pt modelId="{E2D357E4-4852-4B79-84CB-B45D3D0CF9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Next Steps</a:t>
          </a:r>
        </a:p>
      </dgm:t>
    </dgm:pt>
    <dgm:pt modelId="{5679198D-03BB-4875-8D23-6BA42AF193CD}" type="parTrans" cxnId="{A591E2EA-EE63-4E3F-B97D-DC0E41666E4B}">
      <dgm:prSet/>
      <dgm:spPr/>
      <dgm:t>
        <a:bodyPr/>
        <a:lstStyle/>
        <a:p>
          <a:endParaRPr lang="en-US"/>
        </a:p>
      </dgm:t>
    </dgm:pt>
    <dgm:pt modelId="{0AE173CA-7027-4D39-AA8C-2D624E1F1AD0}" type="sibTrans" cxnId="{A591E2EA-EE63-4E3F-B97D-DC0E41666E4B}">
      <dgm:prSet/>
      <dgm:spPr/>
      <dgm:t>
        <a:bodyPr/>
        <a:lstStyle/>
        <a:p>
          <a:endParaRPr lang="en-US"/>
        </a:p>
      </dgm:t>
    </dgm:pt>
    <dgm:pt modelId="{78D625D8-EDCA-471A-AE5E-44152C6E6A41}" type="pres">
      <dgm:prSet presAssocID="{823930F5-A8FA-4870-8716-09609EA3D5A0}" presName="root" presStyleCnt="0">
        <dgm:presLayoutVars>
          <dgm:dir/>
          <dgm:resizeHandles val="exact"/>
        </dgm:presLayoutVars>
      </dgm:prSet>
      <dgm:spPr/>
    </dgm:pt>
    <dgm:pt modelId="{551B3076-6236-4C95-8A5C-55D4E9AD9AB7}" type="pres">
      <dgm:prSet presAssocID="{E71A8BEC-13D9-4ADF-95E0-3924861EBD97}" presName="compNode" presStyleCnt="0"/>
      <dgm:spPr/>
    </dgm:pt>
    <dgm:pt modelId="{B8B7D993-7098-4FB3-9216-ABA51A721485}" type="pres">
      <dgm:prSet presAssocID="{E71A8BEC-13D9-4ADF-95E0-3924861EBD97}" presName="bgRect" presStyleLbl="bgShp" presStyleIdx="0" presStyleCnt="5"/>
      <dgm:spPr/>
    </dgm:pt>
    <dgm:pt modelId="{3D5873C3-300A-45F6-9D9B-F89AAF9AB5E6}" type="pres">
      <dgm:prSet presAssocID="{E71A8BEC-13D9-4ADF-95E0-3924861EBD9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F78A59B-8792-44F7-B66B-7812DC926E04}" type="pres">
      <dgm:prSet presAssocID="{E71A8BEC-13D9-4ADF-95E0-3924861EBD97}" presName="spaceRect" presStyleCnt="0"/>
      <dgm:spPr/>
    </dgm:pt>
    <dgm:pt modelId="{A9607F47-4D6A-4C1F-9EF0-ECD4BB6C6EC7}" type="pres">
      <dgm:prSet presAssocID="{E71A8BEC-13D9-4ADF-95E0-3924861EBD97}" presName="parTx" presStyleLbl="revTx" presStyleIdx="0" presStyleCnt="5">
        <dgm:presLayoutVars>
          <dgm:chMax val="0"/>
          <dgm:chPref val="0"/>
        </dgm:presLayoutVars>
      </dgm:prSet>
      <dgm:spPr/>
    </dgm:pt>
    <dgm:pt modelId="{D8D3191A-B38B-4A9C-9912-7261E89018ED}" type="pres">
      <dgm:prSet presAssocID="{6576EEE4-50E9-4BFB-BCD6-453ABB562BBB}" presName="sibTrans" presStyleCnt="0"/>
      <dgm:spPr/>
    </dgm:pt>
    <dgm:pt modelId="{C0FD73B3-18F4-4454-AF50-A219936EE064}" type="pres">
      <dgm:prSet presAssocID="{65B62AB3-766A-40D9-89A5-44AB424C23C4}" presName="compNode" presStyleCnt="0"/>
      <dgm:spPr/>
    </dgm:pt>
    <dgm:pt modelId="{FDE1D945-4B0A-4C31-81B1-36210CC2286F}" type="pres">
      <dgm:prSet presAssocID="{65B62AB3-766A-40D9-89A5-44AB424C23C4}" presName="bgRect" presStyleLbl="bgShp" presStyleIdx="1" presStyleCnt="5"/>
      <dgm:spPr/>
    </dgm:pt>
    <dgm:pt modelId="{15FCE57D-88D7-4A64-9E0A-ED2DB4733BDE}" type="pres">
      <dgm:prSet presAssocID="{65B62AB3-766A-40D9-89A5-44AB424C23C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8EDBC3F-68C7-45E7-B812-F802BF62D16F}" type="pres">
      <dgm:prSet presAssocID="{65B62AB3-766A-40D9-89A5-44AB424C23C4}" presName="spaceRect" presStyleCnt="0"/>
      <dgm:spPr/>
    </dgm:pt>
    <dgm:pt modelId="{D427A783-06F3-4B0A-A279-169BD7253266}" type="pres">
      <dgm:prSet presAssocID="{65B62AB3-766A-40D9-89A5-44AB424C23C4}" presName="parTx" presStyleLbl="revTx" presStyleIdx="1" presStyleCnt="5">
        <dgm:presLayoutVars>
          <dgm:chMax val="0"/>
          <dgm:chPref val="0"/>
        </dgm:presLayoutVars>
      </dgm:prSet>
      <dgm:spPr/>
    </dgm:pt>
    <dgm:pt modelId="{03452348-0A8D-495E-9D45-D4D22F7A3CB3}" type="pres">
      <dgm:prSet presAssocID="{DD46EFCF-5976-419A-8B66-239607AB9EDF}" presName="sibTrans" presStyleCnt="0"/>
      <dgm:spPr/>
    </dgm:pt>
    <dgm:pt modelId="{4EEC1A1B-AA57-4702-B912-E5E9276D33E5}" type="pres">
      <dgm:prSet presAssocID="{22E7BE08-2079-4204-828B-C51043C4E044}" presName="compNode" presStyleCnt="0"/>
      <dgm:spPr/>
    </dgm:pt>
    <dgm:pt modelId="{77E5209F-620B-4FAE-824C-50E94E1DAF59}" type="pres">
      <dgm:prSet presAssocID="{22E7BE08-2079-4204-828B-C51043C4E044}" presName="bgRect" presStyleLbl="bgShp" presStyleIdx="2" presStyleCnt="5"/>
      <dgm:spPr/>
    </dgm:pt>
    <dgm:pt modelId="{03809512-5CE9-4864-9D9D-331DD6E3F95D}" type="pres">
      <dgm:prSet presAssocID="{22E7BE08-2079-4204-828B-C51043C4E04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8000" r="-18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ee vector graphic: Crown, Golden, Yellow, Emperor - Free ..."/>
        </a:ext>
      </dgm:extLst>
    </dgm:pt>
    <dgm:pt modelId="{9369F90D-FB0A-4193-991C-00C6652CE0A3}" type="pres">
      <dgm:prSet presAssocID="{22E7BE08-2079-4204-828B-C51043C4E044}" presName="spaceRect" presStyleCnt="0"/>
      <dgm:spPr/>
    </dgm:pt>
    <dgm:pt modelId="{E3F259CA-5435-4828-847B-A15376C543D0}" type="pres">
      <dgm:prSet presAssocID="{22E7BE08-2079-4204-828B-C51043C4E044}" presName="parTx" presStyleLbl="revTx" presStyleIdx="2" presStyleCnt="5">
        <dgm:presLayoutVars>
          <dgm:chMax val="0"/>
          <dgm:chPref val="0"/>
        </dgm:presLayoutVars>
      </dgm:prSet>
      <dgm:spPr/>
    </dgm:pt>
    <dgm:pt modelId="{E1C53547-DB3A-464B-869E-5DD2FF7438CF}" type="pres">
      <dgm:prSet presAssocID="{3DD86134-92AF-4F08-B968-CBA174B67BD6}" presName="sibTrans" presStyleCnt="0"/>
      <dgm:spPr/>
    </dgm:pt>
    <dgm:pt modelId="{6E5A6DB6-1E62-4D1F-9F26-1FAC4E8B1868}" type="pres">
      <dgm:prSet presAssocID="{D5230D4C-02C3-4C97-8D43-E77344455DD3}" presName="compNode" presStyleCnt="0"/>
      <dgm:spPr/>
    </dgm:pt>
    <dgm:pt modelId="{517DA5D3-E738-4A50-B432-9710DD77969E}" type="pres">
      <dgm:prSet presAssocID="{D5230D4C-02C3-4C97-8D43-E77344455DD3}" presName="bgRect" presStyleLbl="bgShp" presStyleIdx="3" presStyleCnt="5"/>
      <dgm:spPr/>
    </dgm:pt>
    <dgm:pt modelId="{7752EDF5-961B-47C4-9A2E-6F02040BFF98}" type="pres">
      <dgm:prSet presAssocID="{D5230D4C-02C3-4C97-8D43-E77344455DD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8000" r="-28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ee vector graphic: Book, Draft, Open, Read, Sketch ..."/>
        </a:ext>
      </dgm:extLst>
    </dgm:pt>
    <dgm:pt modelId="{E79F451E-A38D-4CEB-86F4-93414621E8F7}" type="pres">
      <dgm:prSet presAssocID="{D5230D4C-02C3-4C97-8D43-E77344455DD3}" presName="spaceRect" presStyleCnt="0"/>
      <dgm:spPr/>
    </dgm:pt>
    <dgm:pt modelId="{34ADF79B-EF9F-41D7-B25C-98DF02C6568B}" type="pres">
      <dgm:prSet presAssocID="{D5230D4C-02C3-4C97-8D43-E77344455DD3}" presName="parTx" presStyleLbl="revTx" presStyleIdx="3" presStyleCnt="5">
        <dgm:presLayoutVars>
          <dgm:chMax val="0"/>
          <dgm:chPref val="0"/>
        </dgm:presLayoutVars>
      </dgm:prSet>
      <dgm:spPr/>
    </dgm:pt>
    <dgm:pt modelId="{B1FA3891-BD08-403B-B65E-EEE41F40B598}" type="pres">
      <dgm:prSet presAssocID="{D7D08DB0-C2C7-49F6-A58A-4BBEB6F048D1}" presName="sibTrans" presStyleCnt="0"/>
      <dgm:spPr/>
    </dgm:pt>
    <dgm:pt modelId="{1359AC30-5BF7-4DFC-AD10-42EA8423BE9D}" type="pres">
      <dgm:prSet presAssocID="{E2D357E4-4852-4B79-84CB-B45D3D0CF955}" presName="compNode" presStyleCnt="0"/>
      <dgm:spPr/>
    </dgm:pt>
    <dgm:pt modelId="{0B095CCF-2D6D-4C36-917A-99047B81ED7E}" type="pres">
      <dgm:prSet presAssocID="{E2D357E4-4852-4B79-84CB-B45D3D0CF955}" presName="bgRect" presStyleLbl="bgShp" presStyleIdx="4" presStyleCnt="5"/>
      <dgm:spPr/>
    </dgm:pt>
    <dgm:pt modelId="{33FE3639-186A-45BA-BF9D-661F71AC1476}" type="pres">
      <dgm:prSet presAssocID="{E2D357E4-4852-4B79-84CB-B45D3D0CF95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ell Shock Serenade: January 2011"/>
        </a:ext>
      </dgm:extLst>
    </dgm:pt>
    <dgm:pt modelId="{BC98BE8A-7518-46C9-828D-D9F8D0F76027}" type="pres">
      <dgm:prSet presAssocID="{E2D357E4-4852-4B79-84CB-B45D3D0CF955}" presName="spaceRect" presStyleCnt="0"/>
      <dgm:spPr/>
    </dgm:pt>
    <dgm:pt modelId="{FB4E00B9-82BE-4411-8C7B-1F83774B9E25}" type="pres">
      <dgm:prSet presAssocID="{E2D357E4-4852-4B79-84CB-B45D3D0CF95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3317506-F489-49E4-A756-BD4EF528944E}" type="presOf" srcId="{E2D357E4-4852-4B79-84CB-B45D3D0CF955}" destId="{FB4E00B9-82BE-4411-8C7B-1F83774B9E25}" srcOrd="0" destOrd="0" presId="urn:microsoft.com/office/officeart/2018/2/layout/IconVerticalSolidList"/>
    <dgm:cxn modelId="{D45F9E29-9DDD-4B4B-8F98-1EFEA5CA6AF3}" type="presOf" srcId="{22E7BE08-2079-4204-828B-C51043C4E044}" destId="{E3F259CA-5435-4828-847B-A15376C543D0}" srcOrd="0" destOrd="0" presId="urn:microsoft.com/office/officeart/2018/2/layout/IconVerticalSolidList"/>
    <dgm:cxn modelId="{2D2D1936-A632-4414-9F17-B0C27778F5B8}" srcId="{823930F5-A8FA-4870-8716-09609EA3D5A0}" destId="{D5230D4C-02C3-4C97-8D43-E77344455DD3}" srcOrd="3" destOrd="0" parTransId="{6135326F-8CDD-411A-8124-232532E2600B}" sibTransId="{D7D08DB0-C2C7-49F6-A58A-4BBEB6F048D1}"/>
    <dgm:cxn modelId="{9FEA8742-681E-4D79-8A89-E048055A5977}" type="presOf" srcId="{65B62AB3-766A-40D9-89A5-44AB424C23C4}" destId="{D427A783-06F3-4B0A-A279-169BD7253266}" srcOrd="0" destOrd="0" presId="urn:microsoft.com/office/officeart/2018/2/layout/IconVerticalSolidList"/>
    <dgm:cxn modelId="{8E14806E-42C2-4327-B7AB-30DB0C90CB1F}" type="presOf" srcId="{D5230D4C-02C3-4C97-8D43-E77344455DD3}" destId="{34ADF79B-EF9F-41D7-B25C-98DF02C6568B}" srcOrd="0" destOrd="0" presId="urn:microsoft.com/office/officeart/2018/2/layout/IconVerticalSolidList"/>
    <dgm:cxn modelId="{8840EFB6-19D2-4B85-926B-DE0F1EEE0BD9}" srcId="{823930F5-A8FA-4870-8716-09609EA3D5A0}" destId="{E71A8BEC-13D9-4ADF-95E0-3924861EBD97}" srcOrd="0" destOrd="0" parTransId="{15B2BE70-E827-4B07-AB5A-E65DEA8E73FC}" sibTransId="{6576EEE4-50E9-4BFB-BCD6-453ABB562BBB}"/>
    <dgm:cxn modelId="{336B73C4-B6BB-4E16-A8D1-A6D2A1FF5F4C}" type="presOf" srcId="{823930F5-A8FA-4870-8716-09609EA3D5A0}" destId="{78D625D8-EDCA-471A-AE5E-44152C6E6A41}" srcOrd="0" destOrd="0" presId="urn:microsoft.com/office/officeart/2018/2/layout/IconVerticalSolidList"/>
    <dgm:cxn modelId="{BBACFCCB-E386-4042-B2D9-F0F576293AF2}" srcId="{823930F5-A8FA-4870-8716-09609EA3D5A0}" destId="{22E7BE08-2079-4204-828B-C51043C4E044}" srcOrd="2" destOrd="0" parTransId="{70383CEF-88FD-4CC9-842D-8608FC8567EF}" sibTransId="{3DD86134-92AF-4F08-B968-CBA174B67BD6}"/>
    <dgm:cxn modelId="{23351DDE-373F-4131-B99E-4093EC181103}" srcId="{823930F5-A8FA-4870-8716-09609EA3D5A0}" destId="{65B62AB3-766A-40D9-89A5-44AB424C23C4}" srcOrd="1" destOrd="0" parTransId="{F8BCF4C0-731D-4E9A-9AEA-E8ACD3CA9D57}" sibTransId="{DD46EFCF-5976-419A-8B66-239607AB9EDF}"/>
    <dgm:cxn modelId="{A591E2EA-EE63-4E3F-B97D-DC0E41666E4B}" srcId="{823930F5-A8FA-4870-8716-09609EA3D5A0}" destId="{E2D357E4-4852-4B79-84CB-B45D3D0CF955}" srcOrd="4" destOrd="0" parTransId="{5679198D-03BB-4875-8D23-6BA42AF193CD}" sibTransId="{0AE173CA-7027-4D39-AA8C-2D624E1F1AD0}"/>
    <dgm:cxn modelId="{469916F0-E9B8-420D-A6F8-B5BCD5FC8DD8}" type="presOf" srcId="{E71A8BEC-13D9-4ADF-95E0-3924861EBD97}" destId="{A9607F47-4D6A-4C1F-9EF0-ECD4BB6C6EC7}" srcOrd="0" destOrd="0" presId="urn:microsoft.com/office/officeart/2018/2/layout/IconVerticalSolidList"/>
    <dgm:cxn modelId="{2531ABAB-9F41-45FB-AE04-B53CEAC19030}" type="presParOf" srcId="{78D625D8-EDCA-471A-AE5E-44152C6E6A41}" destId="{551B3076-6236-4C95-8A5C-55D4E9AD9AB7}" srcOrd="0" destOrd="0" presId="urn:microsoft.com/office/officeart/2018/2/layout/IconVerticalSolidList"/>
    <dgm:cxn modelId="{5AA8F2F2-2336-4FAD-815C-AB81794A278F}" type="presParOf" srcId="{551B3076-6236-4C95-8A5C-55D4E9AD9AB7}" destId="{B8B7D993-7098-4FB3-9216-ABA51A721485}" srcOrd="0" destOrd="0" presId="urn:microsoft.com/office/officeart/2018/2/layout/IconVerticalSolidList"/>
    <dgm:cxn modelId="{8A565179-EACF-43F3-BE09-F2BF1A9248AA}" type="presParOf" srcId="{551B3076-6236-4C95-8A5C-55D4E9AD9AB7}" destId="{3D5873C3-300A-45F6-9D9B-F89AAF9AB5E6}" srcOrd="1" destOrd="0" presId="urn:microsoft.com/office/officeart/2018/2/layout/IconVerticalSolidList"/>
    <dgm:cxn modelId="{A0BE6FDF-1104-46DE-A461-47CE60372B6F}" type="presParOf" srcId="{551B3076-6236-4C95-8A5C-55D4E9AD9AB7}" destId="{6F78A59B-8792-44F7-B66B-7812DC926E04}" srcOrd="2" destOrd="0" presId="urn:microsoft.com/office/officeart/2018/2/layout/IconVerticalSolidList"/>
    <dgm:cxn modelId="{25524611-F7CA-4F99-90F0-2B6B8E3E3CBD}" type="presParOf" srcId="{551B3076-6236-4C95-8A5C-55D4E9AD9AB7}" destId="{A9607F47-4D6A-4C1F-9EF0-ECD4BB6C6EC7}" srcOrd="3" destOrd="0" presId="urn:microsoft.com/office/officeart/2018/2/layout/IconVerticalSolidList"/>
    <dgm:cxn modelId="{15CCC1CC-A2ED-4914-BD50-A07ECBF8A3B2}" type="presParOf" srcId="{78D625D8-EDCA-471A-AE5E-44152C6E6A41}" destId="{D8D3191A-B38B-4A9C-9912-7261E89018ED}" srcOrd="1" destOrd="0" presId="urn:microsoft.com/office/officeart/2018/2/layout/IconVerticalSolidList"/>
    <dgm:cxn modelId="{3AFF62A8-EF72-4BAD-A445-4D2DE6046E0C}" type="presParOf" srcId="{78D625D8-EDCA-471A-AE5E-44152C6E6A41}" destId="{C0FD73B3-18F4-4454-AF50-A219936EE064}" srcOrd="2" destOrd="0" presId="urn:microsoft.com/office/officeart/2018/2/layout/IconVerticalSolidList"/>
    <dgm:cxn modelId="{59F2F66C-4CF2-4006-8C26-D2BE78F29515}" type="presParOf" srcId="{C0FD73B3-18F4-4454-AF50-A219936EE064}" destId="{FDE1D945-4B0A-4C31-81B1-36210CC2286F}" srcOrd="0" destOrd="0" presId="urn:microsoft.com/office/officeart/2018/2/layout/IconVerticalSolidList"/>
    <dgm:cxn modelId="{E6D12007-A684-472A-A048-8454A1689F0C}" type="presParOf" srcId="{C0FD73B3-18F4-4454-AF50-A219936EE064}" destId="{15FCE57D-88D7-4A64-9E0A-ED2DB4733BDE}" srcOrd="1" destOrd="0" presId="urn:microsoft.com/office/officeart/2018/2/layout/IconVerticalSolidList"/>
    <dgm:cxn modelId="{CA6FC878-3594-4A74-8E93-3CCF8F247E6C}" type="presParOf" srcId="{C0FD73B3-18F4-4454-AF50-A219936EE064}" destId="{28EDBC3F-68C7-45E7-B812-F802BF62D16F}" srcOrd="2" destOrd="0" presId="urn:microsoft.com/office/officeart/2018/2/layout/IconVerticalSolidList"/>
    <dgm:cxn modelId="{2E6427B8-E5AD-4669-9AE9-5081251D5A33}" type="presParOf" srcId="{C0FD73B3-18F4-4454-AF50-A219936EE064}" destId="{D427A783-06F3-4B0A-A279-169BD7253266}" srcOrd="3" destOrd="0" presId="urn:microsoft.com/office/officeart/2018/2/layout/IconVerticalSolidList"/>
    <dgm:cxn modelId="{A3C216E6-0EC3-4E91-88BE-76970A91BBE3}" type="presParOf" srcId="{78D625D8-EDCA-471A-AE5E-44152C6E6A41}" destId="{03452348-0A8D-495E-9D45-D4D22F7A3CB3}" srcOrd="3" destOrd="0" presId="urn:microsoft.com/office/officeart/2018/2/layout/IconVerticalSolidList"/>
    <dgm:cxn modelId="{56DD380A-1F41-47F0-A802-394A5BEB9572}" type="presParOf" srcId="{78D625D8-EDCA-471A-AE5E-44152C6E6A41}" destId="{4EEC1A1B-AA57-4702-B912-E5E9276D33E5}" srcOrd="4" destOrd="0" presId="urn:microsoft.com/office/officeart/2018/2/layout/IconVerticalSolidList"/>
    <dgm:cxn modelId="{1AFD384B-1EBA-458F-90A7-5AC2142E820C}" type="presParOf" srcId="{4EEC1A1B-AA57-4702-B912-E5E9276D33E5}" destId="{77E5209F-620B-4FAE-824C-50E94E1DAF59}" srcOrd="0" destOrd="0" presId="urn:microsoft.com/office/officeart/2018/2/layout/IconVerticalSolidList"/>
    <dgm:cxn modelId="{C2141285-7E18-4732-A92F-19ED308D4554}" type="presParOf" srcId="{4EEC1A1B-AA57-4702-B912-E5E9276D33E5}" destId="{03809512-5CE9-4864-9D9D-331DD6E3F95D}" srcOrd="1" destOrd="0" presId="urn:microsoft.com/office/officeart/2018/2/layout/IconVerticalSolidList"/>
    <dgm:cxn modelId="{C4DA2E93-C6FA-4061-A2B8-1C4E5C996453}" type="presParOf" srcId="{4EEC1A1B-AA57-4702-B912-E5E9276D33E5}" destId="{9369F90D-FB0A-4193-991C-00C6652CE0A3}" srcOrd="2" destOrd="0" presId="urn:microsoft.com/office/officeart/2018/2/layout/IconVerticalSolidList"/>
    <dgm:cxn modelId="{58F16196-638D-4F09-926D-9A2047A209C5}" type="presParOf" srcId="{4EEC1A1B-AA57-4702-B912-E5E9276D33E5}" destId="{E3F259CA-5435-4828-847B-A15376C543D0}" srcOrd="3" destOrd="0" presId="urn:microsoft.com/office/officeart/2018/2/layout/IconVerticalSolidList"/>
    <dgm:cxn modelId="{423D6690-C41E-4B71-B1F5-F8E671727B64}" type="presParOf" srcId="{78D625D8-EDCA-471A-AE5E-44152C6E6A41}" destId="{E1C53547-DB3A-464B-869E-5DD2FF7438CF}" srcOrd="5" destOrd="0" presId="urn:microsoft.com/office/officeart/2018/2/layout/IconVerticalSolidList"/>
    <dgm:cxn modelId="{054E5D7D-83AD-4C8B-96A1-6DA4C87EC105}" type="presParOf" srcId="{78D625D8-EDCA-471A-AE5E-44152C6E6A41}" destId="{6E5A6DB6-1E62-4D1F-9F26-1FAC4E8B1868}" srcOrd="6" destOrd="0" presId="urn:microsoft.com/office/officeart/2018/2/layout/IconVerticalSolidList"/>
    <dgm:cxn modelId="{CB0A596C-D6DB-491A-9749-493FB3764821}" type="presParOf" srcId="{6E5A6DB6-1E62-4D1F-9F26-1FAC4E8B1868}" destId="{517DA5D3-E738-4A50-B432-9710DD77969E}" srcOrd="0" destOrd="0" presId="urn:microsoft.com/office/officeart/2018/2/layout/IconVerticalSolidList"/>
    <dgm:cxn modelId="{B18BE0AA-E46D-482C-B18A-C9051E2979EB}" type="presParOf" srcId="{6E5A6DB6-1E62-4D1F-9F26-1FAC4E8B1868}" destId="{7752EDF5-961B-47C4-9A2E-6F02040BFF98}" srcOrd="1" destOrd="0" presId="urn:microsoft.com/office/officeart/2018/2/layout/IconVerticalSolidList"/>
    <dgm:cxn modelId="{4A88AB23-7C5C-41DB-85A0-72036D4FC431}" type="presParOf" srcId="{6E5A6DB6-1E62-4D1F-9F26-1FAC4E8B1868}" destId="{E79F451E-A38D-4CEB-86F4-93414621E8F7}" srcOrd="2" destOrd="0" presId="urn:microsoft.com/office/officeart/2018/2/layout/IconVerticalSolidList"/>
    <dgm:cxn modelId="{8ABFFFD6-84AB-479C-A47C-AB0206968DBD}" type="presParOf" srcId="{6E5A6DB6-1E62-4D1F-9F26-1FAC4E8B1868}" destId="{34ADF79B-EF9F-41D7-B25C-98DF02C6568B}" srcOrd="3" destOrd="0" presId="urn:microsoft.com/office/officeart/2018/2/layout/IconVerticalSolidList"/>
    <dgm:cxn modelId="{93F4991D-31CD-4CCE-850C-E903CC9BA89A}" type="presParOf" srcId="{78D625D8-EDCA-471A-AE5E-44152C6E6A41}" destId="{B1FA3891-BD08-403B-B65E-EEE41F40B598}" srcOrd="7" destOrd="0" presId="urn:microsoft.com/office/officeart/2018/2/layout/IconVerticalSolidList"/>
    <dgm:cxn modelId="{2ED30069-BE14-4C12-9CAE-AA507624557D}" type="presParOf" srcId="{78D625D8-EDCA-471A-AE5E-44152C6E6A41}" destId="{1359AC30-5BF7-4DFC-AD10-42EA8423BE9D}" srcOrd="8" destOrd="0" presId="urn:microsoft.com/office/officeart/2018/2/layout/IconVerticalSolidList"/>
    <dgm:cxn modelId="{F798D5AD-1ADF-452A-8264-C607DC07D6BE}" type="presParOf" srcId="{1359AC30-5BF7-4DFC-AD10-42EA8423BE9D}" destId="{0B095CCF-2D6D-4C36-917A-99047B81ED7E}" srcOrd="0" destOrd="0" presId="urn:microsoft.com/office/officeart/2018/2/layout/IconVerticalSolidList"/>
    <dgm:cxn modelId="{230982E7-3C2A-4CB4-8FF4-D5FF31238E60}" type="presParOf" srcId="{1359AC30-5BF7-4DFC-AD10-42EA8423BE9D}" destId="{33FE3639-186A-45BA-BF9D-661F71AC1476}" srcOrd="1" destOrd="0" presId="urn:microsoft.com/office/officeart/2018/2/layout/IconVerticalSolidList"/>
    <dgm:cxn modelId="{27EFA906-C7CD-4FC9-9686-6FFC71E392A8}" type="presParOf" srcId="{1359AC30-5BF7-4DFC-AD10-42EA8423BE9D}" destId="{BC98BE8A-7518-46C9-828D-D9F8D0F76027}" srcOrd="2" destOrd="0" presId="urn:microsoft.com/office/officeart/2018/2/layout/IconVerticalSolidList"/>
    <dgm:cxn modelId="{51C548EA-32FD-4ED9-8404-6BB3DA7A6024}" type="presParOf" srcId="{1359AC30-5BF7-4DFC-AD10-42EA8423BE9D}" destId="{FB4E00B9-82BE-4411-8C7B-1F83774B9E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7D993-7098-4FB3-9216-ABA51A721485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873C3-300A-45F6-9D9B-F89AAF9AB5E6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07F47-4D6A-4C1F-9EF0-ECD4BB6C6EC7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collection, Features and Preprocessing</a:t>
          </a:r>
        </a:p>
      </dsp:txBody>
      <dsp:txXfrm>
        <a:off x="1131174" y="4597"/>
        <a:ext cx="5382429" cy="979371"/>
      </dsp:txXfrm>
    </dsp:sp>
    <dsp:sp modelId="{FDE1D945-4B0A-4C31-81B1-36210CC2286F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CE57D-88D7-4A64-9E0A-ED2DB4733BDE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7A783-06F3-4B0A-A279-169BD7253266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ML MODEL – Regression and Random Forest</a:t>
          </a:r>
        </a:p>
      </dsp:txBody>
      <dsp:txXfrm>
        <a:off x="1131174" y="1228812"/>
        <a:ext cx="5382429" cy="979371"/>
      </dsp:txXfrm>
    </dsp:sp>
    <dsp:sp modelId="{77E5209F-620B-4FAE-824C-50E94E1DAF59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09512-5CE9-4864-9D9D-331DD6E3F95D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259CA-5435-4828-847B-A15376C543D0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Analysis</a:t>
          </a:r>
        </a:p>
      </dsp:txBody>
      <dsp:txXfrm>
        <a:off x="1131174" y="2453027"/>
        <a:ext cx="5382429" cy="979371"/>
      </dsp:txXfrm>
    </dsp:sp>
    <dsp:sp modelId="{517DA5D3-E738-4A50-B432-9710DD77969E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2EDF5-961B-47C4-9A2E-6F02040BFF98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DF79B-EF9F-41D7-B25C-98DF02C6568B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Recommendation</a:t>
          </a:r>
        </a:p>
      </dsp:txBody>
      <dsp:txXfrm>
        <a:off x="1131174" y="3677241"/>
        <a:ext cx="5382429" cy="979371"/>
      </dsp:txXfrm>
    </dsp:sp>
    <dsp:sp modelId="{0B095CCF-2D6D-4C36-917A-99047B81ED7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E3639-186A-45BA-BF9D-661F71AC1476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E00B9-82BE-4411-8C7B-1F83774B9E25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Next Steps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69DCE-8C74-4240-B4AA-422018C0AD6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1DCC1-33DF-A94E-9582-ADC8B08C6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85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DCC1-33DF-A94E-9582-ADC8B08C6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DCC1-33DF-A94E-9582-ADC8B08C6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0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DCC1-33DF-A94E-9582-ADC8B08C6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199abe39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199abe39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8" indent="-457206">
              <a:spcBef>
                <a:spcPts val="2134"/>
              </a:spcBef>
            </a:pPr>
            <a:r>
              <a:rPr lang="en-US" b="1" dirty="0"/>
              <a:t>ZIP</a:t>
            </a:r>
            <a:r>
              <a:rPr lang="en-US" dirty="0"/>
              <a:t> (manually entered in IVR - intent indicator)</a:t>
            </a:r>
          </a:p>
          <a:p>
            <a:pPr marL="609608" indent="-457206"/>
            <a:r>
              <a:rPr lang="en-US" b="1" dirty="0"/>
              <a:t>Marketing Program</a:t>
            </a:r>
            <a:r>
              <a:rPr lang="en-US" dirty="0"/>
              <a:t> (e.g. “paid-</a:t>
            </a:r>
            <a:r>
              <a:rPr lang="en-US" dirty="0" err="1"/>
              <a:t>fr</a:t>
            </a:r>
            <a:r>
              <a:rPr lang="en-US" dirty="0"/>
              <a:t>-</a:t>
            </a:r>
            <a:r>
              <a:rPr lang="en-US" dirty="0" err="1"/>
              <a:t>infr</a:t>
            </a:r>
            <a:r>
              <a:rPr lang="en-US" dirty="0"/>
              <a:t>-google-mobile-brand-copper-</a:t>
            </a:r>
            <a:r>
              <a:rPr lang="en-US" dirty="0" err="1"/>
              <a:t>tp</a:t>
            </a:r>
            <a:r>
              <a:rPr lang="en-US" dirty="0"/>
              <a:t>-int”)</a:t>
            </a:r>
          </a:p>
          <a:p>
            <a:pPr marL="609608" indent="-457206"/>
            <a:r>
              <a:rPr lang="en-US" b="1" dirty="0"/>
              <a:t>Marketing Channel</a:t>
            </a:r>
            <a:r>
              <a:rPr lang="en-US" dirty="0"/>
              <a:t>  (e.g. “Online Natural Search”, “Online Paid Search”)</a:t>
            </a:r>
          </a:p>
          <a:p>
            <a:pPr marL="609608" indent="-457206"/>
            <a:r>
              <a:rPr lang="en-US" b="1" dirty="0"/>
              <a:t>IP geo</a:t>
            </a:r>
            <a:r>
              <a:rPr lang="en-US" dirty="0"/>
              <a:t> features</a:t>
            </a:r>
          </a:p>
          <a:p>
            <a:pPr marL="609608" indent="-457206"/>
            <a:r>
              <a:rPr lang="en-US" b="1" dirty="0"/>
              <a:t>User Agent</a:t>
            </a:r>
            <a:r>
              <a:rPr lang="en-US" dirty="0"/>
              <a:t> (device) features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637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199abe39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199abe39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8" indent="-457206">
              <a:spcBef>
                <a:spcPts val="2134"/>
              </a:spcBef>
            </a:pPr>
            <a:r>
              <a:rPr lang="en-US" b="1" dirty="0"/>
              <a:t>ZIP</a:t>
            </a:r>
            <a:r>
              <a:rPr lang="en-US" dirty="0"/>
              <a:t> (manually entered in IVR - intent indicator)</a:t>
            </a:r>
          </a:p>
          <a:p>
            <a:pPr marL="609608" indent="-457206"/>
            <a:r>
              <a:rPr lang="en-US" b="1" dirty="0"/>
              <a:t>Marketing Program</a:t>
            </a:r>
            <a:r>
              <a:rPr lang="en-US" dirty="0"/>
              <a:t> (e.g. “paid-</a:t>
            </a:r>
            <a:r>
              <a:rPr lang="en-US" dirty="0" err="1"/>
              <a:t>fr</a:t>
            </a:r>
            <a:r>
              <a:rPr lang="en-US" dirty="0"/>
              <a:t>-</a:t>
            </a:r>
            <a:r>
              <a:rPr lang="en-US" dirty="0" err="1"/>
              <a:t>infr</a:t>
            </a:r>
            <a:r>
              <a:rPr lang="en-US" dirty="0"/>
              <a:t>-google-mobile-brand-copper-</a:t>
            </a:r>
            <a:r>
              <a:rPr lang="en-US" dirty="0" err="1"/>
              <a:t>tp</a:t>
            </a:r>
            <a:r>
              <a:rPr lang="en-US" dirty="0"/>
              <a:t>-int”)</a:t>
            </a:r>
          </a:p>
          <a:p>
            <a:pPr marL="609608" indent="-457206"/>
            <a:r>
              <a:rPr lang="en-US" b="1" dirty="0"/>
              <a:t>Marketing Channel</a:t>
            </a:r>
            <a:r>
              <a:rPr lang="en-US" dirty="0"/>
              <a:t>  (e.g. “Online Natural Search”, “Online Paid Search”)</a:t>
            </a:r>
          </a:p>
          <a:p>
            <a:pPr marL="609608" indent="-457206"/>
            <a:r>
              <a:rPr lang="en-US" b="1" dirty="0"/>
              <a:t>IP geo</a:t>
            </a:r>
            <a:r>
              <a:rPr lang="en-US" dirty="0"/>
              <a:t> features</a:t>
            </a:r>
          </a:p>
          <a:p>
            <a:pPr marL="609608" indent="-457206"/>
            <a:r>
              <a:rPr lang="en-US" b="1" dirty="0"/>
              <a:t>User Agent</a:t>
            </a:r>
            <a:r>
              <a:rPr lang="en-US" dirty="0"/>
              <a:t> (device) features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175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199abe39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199abe39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8" indent="-457206">
              <a:spcBef>
                <a:spcPts val="2134"/>
              </a:spcBef>
            </a:pPr>
            <a:r>
              <a:rPr lang="en-US" b="1" dirty="0"/>
              <a:t>ZIP</a:t>
            </a:r>
            <a:r>
              <a:rPr lang="en-US" dirty="0"/>
              <a:t> (manually entered in IVR - intent indicator)</a:t>
            </a:r>
          </a:p>
          <a:p>
            <a:pPr marL="609608" indent="-457206"/>
            <a:r>
              <a:rPr lang="en-US" b="1" dirty="0"/>
              <a:t>Marketing Program</a:t>
            </a:r>
            <a:r>
              <a:rPr lang="en-US" dirty="0"/>
              <a:t> (e.g. “paid-</a:t>
            </a:r>
            <a:r>
              <a:rPr lang="en-US" dirty="0" err="1"/>
              <a:t>fr</a:t>
            </a:r>
            <a:r>
              <a:rPr lang="en-US" dirty="0"/>
              <a:t>-</a:t>
            </a:r>
            <a:r>
              <a:rPr lang="en-US" dirty="0" err="1"/>
              <a:t>infr</a:t>
            </a:r>
            <a:r>
              <a:rPr lang="en-US" dirty="0"/>
              <a:t>-google-mobile-brand-copper-</a:t>
            </a:r>
            <a:r>
              <a:rPr lang="en-US" dirty="0" err="1"/>
              <a:t>tp</a:t>
            </a:r>
            <a:r>
              <a:rPr lang="en-US" dirty="0"/>
              <a:t>-int”)</a:t>
            </a:r>
          </a:p>
          <a:p>
            <a:pPr marL="609608" indent="-457206"/>
            <a:r>
              <a:rPr lang="en-US" b="1" dirty="0"/>
              <a:t>Marketing Channel</a:t>
            </a:r>
            <a:r>
              <a:rPr lang="en-US" dirty="0"/>
              <a:t>  (e.g. “Online Natural Search”, “Online Paid Search”)</a:t>
            </a:r>
          </a:p>
          <a:p>
            <a:pPr marL="609608" indent="-457206"/>
            <a:r>
              <a:rPr lang="en-US" b="1" dirty="0"/>
              <a:t>IP geo</a:t>
            </a:r>
            <a:r>
              <a:rPr lang="en-US" dirty="0"/>
              <a:t> features</a:t>
            </a:r>
          </a:p>
          <a:p>
            <a:pPr marL="609608" indent="-457206"/>
            <a:r>
              <a:rPr lang="en-US" b="1" dirty="0"/>
              <a:t>User Agent</a:t>
            </a:r>
            <a:r>
              <a:rPr lang="en-US" dirty="0"/>
              <a:t> (device) features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4684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199abe39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199abe39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8" indent="-457206">
              <a:spcBef>
                <a:spcPts val="2134"/>
              </a:spcBef>
            </a:pPr>
            <a:r>
              <a:rPr lang="en-US" b="1" dirty="0"/>
              <a:t>ZIP</a:t>
            </a:r>
            <a:r>
              <a:rPr lang="en-US" dirty="0"/>
              <a:t> (manually entered in IVR - intent indicator)</a:t>
            </a:r>
          </a:p>
          <a:p>
            <a:pPr marL="609608" indent="-457206"/>
            <a:r>
              <a:rPr lang="en-US" b="1" dirty="0"/>
              <a:t>Marketing Program</a:t>
            </a:r>
            <a:r>
              <a:rPr lang="en-US" dirty="0"/>
              <a:t> (e.g. “paid-</a:t>
            </a:r>
            <a:r>
              <a:rPr lang="en-US" dirty="0" err="1"/>
              <a:t>fr</a:t>
            </a:r>
            <a:r>
              <a:rPr lang="en-US" dirty="0"/>
              <a:t>-</a:t>
            </a:r>
            <a:r>
              <a:rPr lang="en-US" dirty="0" err="1"/>
              <a:t>infr</a:t>
            </a:r>
            <a:r>
              <a:rPr lang="en-US" dirty="0"/>
              <a:t>-google-mobile-brand-copper-</a:t>
            </a:r>
            <a:r>
              <a:rPr lang="en-US" dirty="0" err="1"/>
              <a:t>tp</a:t>
            </a:r>
            <a:r>
              <a:rPr lang="en-US" dirty="0"/>
              <a:t>-int”)</a:t>
            </a:r>
          </a:p>
          <a:p>
            <a:pPr marL="609608" indent="-457206"/>
            <a:r>
              <a:rPr lang="en-US" b="1" dirty="0"/>
              <a:t>Marketing Channel</a:t>
            </a:r>
            <a:r>
              <a:rPr lang="en-US" dirty="0"/>
              <a:t>  (e.g. “Online Natural Search”, “Online Paid Search”)</a:t>
            </a:r>
          </a:p>
          <a:p>
            <a:pPr marL="609608" indent="-457206"/>
            <a:r>
              <a:rPr lang="en-US" b="1" dirty="0"/>
              <a:t>IP geo</a:t>
            </a:r>
            <a:r>
              <a:rPr lang="en-US" dirty="0"/>
              <a:t> features</a:t>
            </a:r>
          </a:p>
          <a:p>
            <a:pPr marL="609608" indent="-457206"/>
            <a:r>
              <a:rPr lang="en-US" b="1" dirty="0"/>
              <a:t>User Agent</a:t>
            </a:r>
            <a:r>
              <a:rPr lang="en-US" dirty="0"/>
              <a:t> (device) features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631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199abe39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199abe39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Precision is greater</a:t>
            </a:r>
            <a:r>
              <a:rPr lang="en-US" dirty="0">
                <a:solidFill>
                  <a:prstClr val="white"/>
                </a:solidFill>
                <a:latin typeface="+mn-lt"/>
              </a:rPr>
              <a:t> that  92%  which  looks good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a measure of accuracy   of positive prediction  is very good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21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DCC1-33DF-A94E-9582-ADC8B08C6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90E1-583C-BD4C-85A5-F65C8F099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A9976-35DF-5E45-9447-02B31724B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65AC2-0075-0E44-A7EA-09E90D96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B10B-2CDF-A747-B902-756C27F9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921B-D4FE-6C4C-B397-80DB3EE0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6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E190-3AC1-A548-B11D-4AD2B386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54169-150D-674E-8D1D-FF34B2B46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B2AE-F527-7345-8D2A-BA2165E0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4AE0-B84F-A64F-823B-00EA7D40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6DD7E-F7EB-5B46-A8E1-472361D7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2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6590F-7C46-2E4A-8BC2-2B867AE3D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85036-8524-6D42-86FA-F6D03145C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C5ECC-3F91-A047-AAC8-0D44EC64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CA61B-CFB3-A146-A0BD-17D70B02E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F28A6-5524-D746-9612-9DAA646B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16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036" lvl="0" indent="-4567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072" lvl="1" indent="-422942">
              <a:spcBef>
                <a:spcPts val="2132"/>
              </a:spcBef>
              <a:spcAft>
                <a:spcPts val="0"/>
              </a:spcAft>
              <a:buSzPts val="1400"/>
              <a:buChar char="○"/>
              <a:defRPr/>
            </a:lvl2pPr>
            <a:lvl3pPr marL="1827109" lvl="2" indent="-422942">
              <a:spcBef>
                <a:spcPts val="2132"/>
              </a:spcBef>
              <a:spcAft>
                <a:spcPts val="0"/>
              </a:spcAft>
              <a:buSzPts val="1400"/>
              <a:buChar char="■"/>
              <a:defRPr/>
            </a:lvl3pPr>
            <a:lvl4pPr marL="2436145" lvl="3" indent="-422942">
              <a:spcBef>
                <a:spcPts val="2132"/>
              </a:spcBef>
              <a:spcAft>
                <a:spcPts val="0"/>
              </a:spcAft>
              <a:buSzPts val="1400"/>
              <a:buChar char="●"/>
              <a:defRPr/>
            </a:lvl4pPr>
            <a:lvl5pPr marL="3045181" lvl="4" indent="-422942">
              <a:spcBef>
                <a:spcPts val="2132"/>
              </a:spcBef>
              <a:spcAft>
                <a:spcPts val="0"/>
              </a:spcAft>
              <a:buSzPts val="1400"/>
              <a:buChar char="○"/>
              <a:defRPr/>
            </a:lvl5pPr>
            <a:lvl6pPr marL="3654217" lvl="5" indent="-422942">
              <a:spcBef>
                <a:spcPts val="2132"/>
              </a:spcBef>
              <a:spcAft>
                <a:spcPts val="0"/>
              </a:spcAft>
              <a:buSzPts val="1400"/>
              <a:buChar char="■"/>
              <a:defRPr/>
            </a:lvl6pPr>
            <a:lvl7pPr marL="4263253" lvl="6" indent="-422942">
              <a:spcBef>
                <a:spcPts val="2132"/>
              </a:spcBef>
              <a:spcAft>
                <a:spcPts val="0"/>
              </a:spcAft>
              <a:buSzPts val="1400"/>
              <a:buChar char="●"/>
              <a:defRPr/>
            </a:lvl7pPr>
            <a:lvl8pPr marL="4872289" lvl="7" indent="-422942">
              <a:spcBef>
                <a:spcPts val="2132"/>
              </a:spcBef>
              <a:spcAft>
                <a:spcPts val="0"/>
              </a:spcAft>
              <a:buSzPts val="1400"/>
              <a:buChar char="○"/>
              <a:defRPr/>
            </a:lvl8pPr>
            <a:lvl9pPr marL="5481325" lvl="8" indent="-422942">
              <a:spcBef>
                <a:spcPts val="2132"/>
              </a:spcBef>
              <a:spcAft>
                <a:spcPts val="213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9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ADF5-3436-6A40-B481-41BFC5FE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DABB-DBEA-9649-8C6F-53855F93C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D33D4-46C8-7E45-AFF8-01BF9D8A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08232-11FA-804E-A990-EFD74F05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4AA7C-A6CE-4F4F-BF6F-2A741960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3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33F8-2688-7946-BAA7-3413F021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E1088-87A9-4648-AC09-065E2AF2F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263C1-F3DF-4C42-8E06-0BC679D1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D843B-B8EF-2147-891F-CDDDE4BA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D07D7-8021-5D48-B18B-58FEBDD5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8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7278-0E29-6F41-9F73-698E7657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6E77F-8FC2-5C45-95F1-2571FDE77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44E13-E82A-604A-A19D-B35B57A89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7893D-3D18-5440-8C62-A78F1D81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701B7-618E-CF42-9B56-6267C378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0D809-2C89-A44F-B0F6-C4195657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3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7E60-B321-7C44-8077-FA0EF566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2656F-4AE7-6F4B-B82B-EC4B36AF4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CDEA5-4451-1C42-9C69-092AF3B9E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2BFB65-C976-254C-A288-7BA13E3B6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69EFE-6589-AE42-94ED-9B0BA8C62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B25AB-FFDE-A949-B7E2-6F192AE50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E47A6-F469-C24B-8823-E758A508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35E99-27A5-1D48-A7F2-383B209B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3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76F9-989D-D045-9E5F-2CFF571F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611DD-F104-C049-9FC1-4299CBCC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4515B-3BF8-0F41-863B-B90704BA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8C498-EE41-0346-9917-D1482739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8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7946B-05AF-CD4A-B1AE-216DA7A9D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31DB1-4A34-9242-8324-C7A4B9C6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9E853-7B18-A549-B9A3-DFACACE8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4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C40A-9C8A-4446-ABEF-2B0A0E05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C5D4-3568-7B4D-9E72-8FDE0DFB4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866C3-84E2-C141-BFB0-2DF34ECC6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83FF0-B977-0E42-89AA-296C7A49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7D3AF-E14A-9B40-92D1-784ECB26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3ACFB-097E-CD4B-A12D-FBE2D879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0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B993-F5A1-3B4B-BC24-424B11A4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69C84-6646-A141-852D-62644FE4F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9F954-A8CC-2B4C-8E17-061D00F03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9255C-D53C-874D-B130-29FBEEF5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E6C03-6CB1-4342-8C24-C1C6CC94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4A9EC-2540-FE4E-9A41-499B7EC8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4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26AF76-98DB-4B47-8A2B-6CB769DD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3927A-A7F7-284C-B851-8C90AD36B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34897-FBCF-9C41-81A8-02706822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E37EE-0044-5D45-87E1-DD9EF5B9C36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A9171-23BF-5D49-AEE8-6C44DE90A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1E38-F4DA-5F48-B9F7-699089B9D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A6DB8-3A1A-C347-AD56-CC0246B97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2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7EAB1-AD7D-084C-9349-27256BBB5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B6469-E576-B749-8E4A-5183C6A85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11/18/2019</a:t>
            </a:r>
          </a:p>
        </p:txBody>
      </p:sp>
      <p:sp>
        <p:nvSpPr>
          <p:cNvPr id="15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85;p19">
            <a:extLst>
              <a:ext uri="{FF2B5EF4-FFF2-40B4-BE49-F238E27FC236}">
                <a16:creationId xmlns:a16="http://schemas.microsoft.com/office/drawing/2014/main" id="{8116EBF8-EEED-D746-B15C-38249A7E2F30}"/>
              </a:ext>
            </a:extLst>
          </p:cNvPr>
          <p:cNvSpPr txBox="1">
            <a:spLocks/>
          </p:cNvSpPr>
          <p:nvPr/>
        </p:nvSpPr>
        <p:spPr>
          <a:xfrm>
            <a:off x="0" y="2748925"/>
            <a:ext cx="21925600" cy="2489600"/>
          </a:xfrm>
          <a:prstGeom prst="rect">
            <a:avLst/>
          </a:prstGeom>
        </p:spPr>
        <p:txBody>
          <a:bodyPr spcFirstLastPara="1" vert="horz" wrap="square" lIns="243800" tIns="243800" rIns="243800" bIns="2438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Queue Priority </a:t>
            </a:r>
          </a:p>
        </p:txBody>
      </p:sp>
      <p:sp>
        <p:nvSpPr>
          <p:cNvPr id="11" name="Google Shape;86;p19">
            <a:extLst>
              <a:ext uri="{FF2B5EF4-FFF2-40B4-BE49-F238E27FC236}">
                <a16:creationId xmlns:a16="http://schemas.microsoft.com/office/drawing/2014/main" id="{B4C2AA91-CCA9-A140-B1F0-DDE19BBA2802}"/>
              </a:ext>
            </a:extLst>
          </p:cNvPr>
          <p:cNvSpPr txBox="1">
            <a:spLocks/>
          </p:cNvSpPr>
          <p:nvPr/>
        </p:nvSpPr>
        <p:spPr>
          <a:xfrm>
            <a:off x="79816" y="5254848"/>
            <a:ext cx="5177778" cy="495767"/>
          </a:xfrm>
          <a:prstGeom prst="rect">
            <a:avLst/>
          </a:prstGeom>
        </p:spPr>
        <p:txBody>
          <a:bodyPr spcFirstLastPara="1" vert="horz" wrap="square" lIns="243800" tIns="243800" rIns="243800" bIns="2438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Seeth Gudetee - 2019 DS  Homegrown</a:t>
            </a:r>
          </a:p>
          <a:p>
            <a:pPr algn="l">
              <a:spcBef>
                <a:spcPts val="0"/>
              </a:spcBef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86;p19">
            <a:extLst>
              <a:ext uri="{FF2B5EF4-FFF2-40B4-BE49-F238E27FC236}">
                <a16:creationId xmlns:a16="http://schemas.microsoft.com/office/drawing/2014/main" id="{EF683AA8-4F4E-2B4C-9E37-25DBEF875AE5}"/>
              </a:ext>
            </a:extLst>
          </p:cNvPr>
          <p:cNvSpPr txBox="1">
            <a:spLocks/>
          </p:cNvSpPr>
          <p:nvPr/>
        </p:nvSpPr>
        <p:spPr>
          <a:xfrm>
            <a:off x="317337" y="5491950"/>
            <a:ext cx="4115651" cy="495767"/>
          </a:xfrm>
          <a:prstGeom prst="rect">
            <a:avLst/>
          </a:prstGeom>
        </p:spPr>
        <p:txBody>
          <a:bodyPr spcFirstLastPara="1" vert="horz" wrap="square" lIns="243800" tIns="243800" rIns="243800" bIns="2438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88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5106043" y="5501671"/>
            <a:ext cx="6465287" cy="60016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- Conclusion</a:t>
            </a:r>
          </a:p>
        </p:txBody>
      </p:sp>
      <p:sp>
        <p:nvSpPr>
          <p:cNvPr id="137" name="Rectangle 131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3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35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7" name="Straight Connector 137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C3CB0A-288A-FC45-AEA4-7BEA96BD15C5}"/>
              </a:ext>
            </a:extLst>
          </p:cNvPr>
          <p:cNvSpPr txBox="1"/>
          <p:nvPr/>
        </p:nvSpPr>
        <p:spPr>
          <a:xfrm>
            <a:off x="4818416" y="4168602"/>
            <a:ext cx="7203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Precision, is greater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 92%  which looks good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for bin Zero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High LTV customers have good prediction rate that will lead to high conversion rate and lower call abandonment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CED72A-3AD8-9448-BC98-9E4AE9B6FD7C}"/>
              </a:ext>
            </a:extLst>
          </p:cNvPr>
          <p:cNvSpPr txBox="1"/>
          <p:nvPr/>
        </p:nvSpPr>
        <p:spPr>
          <a:xfrm>
            <a:off x="1252284" y="5432395"/>
            <a:ext cx="217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Normalization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11CE2-D68B-154D-B3B8-678DC6FA5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1" y="300768"/>
            <a:ext cx="4076170" cy="294892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CF3D3EC-F6C5-D443-86D0-11C56CB92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83687"/>
              </p:ext>
            </p:extLst>
          </p:nvPr>
        </p:nvGraphicFramePr>
        <p:xfrm>
          <a:off x="4850918" y="358500"/>
          <a:ext cx="6911050" cy="3141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706">
                  <a:extLst>
                    <a:ext uri="{9D8B030D-6E8A-4147-A177-3AD203B41FA5}">
                      <a16:colId xmlns:a16="http://schemas.microsoft.com/office/drawing/2014/main" val="874404762"/>
                    </a:ext>
                  </a:extLst>
                </a:gridCol>
                <a:gridCol w="1563624">
                  <a:extLst>
                    <a:ext uri="{9D8B030D-6E8A-4147-A177-3AD203B41FA5}">
                      <a16:colId xmlns:a16="http://schemas.microsoft.com/office/drawing/2014/main" val="738965827"/>
                    </a:ext>
                  </a:extLst>
                </a:gridCol>
                <a:gridCol w="1704320">
                  <a:extLst>
                    <a:ext uri="{9D8B030D-6E8A-4147-A177-3AD203B41FA5}">
                      <a16:colId xmlns:a16="http://schemas.microsoft.com/office/drawing/2014/main" val="854726473"/>
                    </a:ext>
                  </a:extLst>
                </a:gridCol>
                <a:gridCol w="2358400">
                  <a:extLst>
                    <a:ext uri="{9D8B030D-6E8A-4147-A177-3AD203B41FA5}">
                      <a16:colId xmlns:a16="http://schemas.microsoft.com/office/drawing/2014/main" val="3367724894"/>
                    </a:ext>
                  </a:extLst>
                </a:gridCol>
              </a:tblGrid>
              <a:tr h="60494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Confusion</a:t>
                      </a:r>
                    </a:p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Matrix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Hypothesis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423213"/>
                  </a:ext>
                </a:extLst>
              </a:tr>
              <a:tr h="662095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</a:t>
                      </a:r>
                    </a:p>
                  </a:txBody>
                  <a:tcPr vert="vert27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096110"/>
                  </a:ext>
                </a:extLst>
              </a:tr>
              <a:tr h="919852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29953</a:t>
                      </a: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1576</a:t>
                      </a: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99705"/>
                  </a:ext>
                </a:extLst>
              </a:tr>
              <a:tr h="919852">
                <a:tc v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7685</a:t>
                      </a: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93035</a:t>
                      </a: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860222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53ECF062-97A9-D141-A72B-DB03F1561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57" y="2804334"/>
            <a:ext cx="4078466" cy="3411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F3472E-641F-FE4B-AAB1-7F2FEEBE9788}"/>
              </a:ext>
            </a:extLst>
          </p:cNvPr>
          <p:cNvSpPr/>
          <p:nvPr/>
        </p:nvSpPr>
        <p:spPr>
          <a:xfrm>
            <a:off x="7971128" y="6304002"/>
            <a:ext cx="70058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 score is the weighted score of Precision and Recall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measure of accuracy  of positive prediction/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 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 measure of what proportion of </a:t>
            </a:r>
            <a:r>
              <a:rPr lang="en-US" sz="1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positives was identified correctly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3BE216-F2C8-104A-AF73-785A56E6965A}"/>
              </a:ext>
            </a:extLst>
          </p:cNvPr>
          <p:cNvSpPr/>
          <p:nvPr/>
        </p:nvSpPr>
        <p:spPr>
          <a:xfrm>
            <a:off x="1465572" y="3666294"/>
            <a:ext cx="586189" cy="2223518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D44458-762F-3D40-9687-06CB881727DE}"/>
              </a:ext>
            </a:extLst>
          </p:cNvPr>
          <p:cNvSpPr/>
          <p:nvPr/>
        </p:nvSpPr>
        <p:spPr>
          <a:xfrm>
            <a:off x="2154496" y="3695010"/>
            <a:ext cx="586189" cy="2194801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31B368-2B36-8149-A9A9-72F9CD4107AB}"/>
              </a:ext>
            </a:extLst>
          </p:cNvPr>
          <p:cNvSpPr/>
          <p:nvPr/>
        </p:nvSpPr>
        <p:spPr>
          <a:xfrm>
            <a:off x="2805173" y="3699119"/>
            <a:ext cx="407203" cy="2190692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F5245-4521-CD4B-90BF-BEAB07BB8B09}"/>
              </a:ext>
            </a:extLst>
          </p:cNvPr>
          <p:cNvSpPr/>
          <p:nvPr/>
        </p:nvSpPr>
        <p:spPr>
          <a:xfrm>
            <a:off x="1145228" y="3321647"/>
            <a:ext cx="802816" cy="210321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4EA163-902D-E940-A6AD-0C9289A137F2}"/>
              </a:ext>
            </a:extLst>
          </p:cNvPr>
          <p:cNvSpPr/>
          <p:nvPr/>
        </p:nvSpPr>
        <p:spPr>
          <a:xfrm>
            <a:off x="2024058" y="3324167"/>
            <a:ext cx="540011" cy="196329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4E58FA-27D9-4641-8715-BE3609829681}"/>
              </a:ext>
            </a:extLst>
          </p:cNvPr>
          <p:cNvSpPr/>
          <p:nvPr/>
        </p:nvSpPr>
        <p:spPr>
          <a:xfrm>
            <a:off x="2640084" y="3321647"/>
            <a:ext cx="572292" cy="221597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0D55C0A2-C1AD-8F40-BB35-EB7F37E9F82F}"/>
              </a:ext>
            </a:extLst>
          </p:cNvPr>
          <p:cNvSpPr/>
          <p:nvPr/>
        </p:nvSpPr>
        <p:spPr>
          <a:xfrm rot="18335619">
            <a:off x="698687" y="3319217"/>
            <a:ext cx="257022" cy="317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93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BAD0084-DC84-4141-83A3-CA8ED300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705" y="1048161"/>
            <a:ext cx="5314536" cy="1325563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3C6C29-8A98-D04D-BD0A-2F9FDDA5A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99" y="1048161"/>
            <a:ext cx="4489658" cy="315426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6D72C4-190A-44A3-8201-856D6D047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and Test Data Split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Optimized Bins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Search CV 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 ML Integration Pipeline Infra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 on a Test Environment and Roll it out to Prod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92;p20">
            <a:extLst>
              <a:ext uri="{FF2B5EF4-FFF2-40B4-BE49-F238E27FC236}">
                <a16:creationId xmlns:a16="http://schemas.microsoft.com/office/drawing/2014/main" id="{33CB46DB-1C1E-5C46-B4FC-C8F370625350}"/>
              </a:ext>
            </a:extLst>
          </p:cNvPr>
          <p:cNvSpPr txBox="1">
            <a:spLocks/>
          </p:cNvSpPr>
          <p:nvPr/>
        </p:nvSpPr>
        <p:spPr>
          <a:xfrm>
            <a:off x="5620898" y="4404444"/>
            <a:ext cx="7188199" cy="15803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288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val 126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Oval 128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571721-2A12-6540-B404-C0F9AD238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4" r="14626"/>
          <a:stretch/>
        </p:blipFill>
        <p:spPr>
          <a:xfrm>
            <a:off x="812757" y="873255"/>
            <a:ext cx="3183146" cy="3183146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11" name="Google Shape;92;p20">
            <a:extLst>
              <a:ext uri="{FF2B5EF4-FFF2-40B4-BE49-F238E27FC236}">
                <a16:creationId xmlns:a16="http://schemas.microsoft.com/office/drawing/2014/main" id="{33CB46DB-1C1E-5C46-B4FC-C8F370625350}"/>
              </a:ext>
            </a:extLst>
          </p:cNvPr>
          <p:cNvSpPr txBox="1">
            <a:spLocks/>
          </p:cNvSpPr>
          <p:nvPr/>
        </p:nvSpPr>
        <p:spPr>
          <a:xfrm>
            <a:off x="5620898" y="4404444"/>
            <a:ext cx="7188199" cy="15803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person in a red shirt&#10;&#10;Description automatically generated">
            <a:extLst>
              <a:ext uri="{FF2B5EF4-FFF2-40B4-BE49-F238E27FC236}">
                <a16:creationId xmlns:a16="http://schemas.microsoft.com/office/drawing/2014/main" id="{7C4C779B-A2FD-9041-A361-77F73F877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6" r="18372" b="-3"/>
          <a:stretch/>
        </p:blipFill>
        <p:spPr>
          <a:xfrm>
            <a:off x="5045916" y="1535616"/>
            <a:ext cx="1964653" cy="1964653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pic>
        <p:nvPicPr>
          <p:cNvPr id="14" name="Picture 13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56E30EBE-CAF1-2F4E-AC12-5658EAC5B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4" r="4626"/>
          <a:stretch/>
        </p:blipFill>
        <p:spPr>
          <a:xfrm>
            <a:off x="8950170" y="1622791"/>
            <a:ext cx="1721189" cy="1721189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1501D721-3CEB-AA49-9570-0AEF16361FD5}"/>
              </a:ext>
            </a:extLst>
          </p:cNvPr>
          <p:cNvSpPr txBox="1">
            <a:spLocks/>
          </p:cNvSpPr>
          <p:nvPr/>
        </p:nvSpPr>
        <p:spPr>
          <a:xfrm>
            <a:off x="2381236" y="4293508"/>
            <a:ext cx="7106695" cy="940857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03201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763F-6F37-9342-8D72-0AD9BC11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395" y="1370540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26" name="Freeform: Shape 124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Freeform: Shape 126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42ED3-A085-9D48-9DF4-967E8AC1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1" y="1643637"/>
            <a:ext cx="4105275" cy="2104933"/>
          </a:xfrm>
          <a:prstGeom prst="rect">
            <a:avLst/>
          </a:prstGeom>
        </p:spPr>
      </p:pic>
      <p:sp>
        <p:nvSpPr>
          <p:cNvPr id="8" name="Google Shape;92;p20">
            <a:extLst>
              <a:ext uri="{FF2B5EF4-FFF2-40B4-BE49-F238E27FC236}">
                <a16:creationId xmlns:a16="http://schemas.microsoft.com/office/drawing/2014/main" id="{0536E4CB-0DB8-C84A-890F-D65F9818EB39}"/>
              </a:ext>
            </a:extLst>
          </p:cNvPr>
          <p:cNvSpPr txBox="1">
            <a:spLocks/>
          </p:cNvSpPr>
          <p:nvPr/>
        </p:nvSpPr>
        <p:spPr>
          <a:xfrm>
            <a:off x="6198325" y="2571056"/>
            <a:ext cx="5629434" cy="318168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system does not Prioritize High LTV  customers 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LTV customers with less wait times and High  LTV customers longer wait times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in  Loss of Conversion and $$$</a:t>
            </a:r>
          </a:p>
        </p:txBody>
      </p:sp>
    </p:spTree>
    <p:extLst>
      <p:ext uri="{BB962C8B-B14F-4D97-AF65-F5344CB8AC3E}">
        <p14:creationId xmlns:p14="http://schemas.microsoft.com/office/powerpoint/2010/main" val="2224443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03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AD0084-DC84-4141-83A3-CA8ED300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41528"/>
            <a:ext cx="6594189" cy="1625210"/>
          </a:xfrm>
          <a:prstGeom prst="ellipse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A23D4-0057-DE48-B818-B0F417E9A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3" r="1" b="1701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6D72C4-190A-44A3-8201-856D6D047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638425" cy="4852362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 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Prioritize 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LTV Customers</a:t>
            </a:r>
          </a:p>
        </p:txBody>
      </p:sp>
      <p:sp>
        <p:nvSpPr>
          <p:cNvPr id="11" name="Google Shape;92;p20">
            <a:extLst>
              <a:ext uri="{FF2B5EF4-FFF2-40B4-BE49-F238E27FC236}">
                <a16:creationId xmlns:a16="http://schemas.microsoft.com/office/drawing/2014/main" id="{33CB46DB-1C1E-5C46-B4FC-C8F370625350}"/>
              </a:ext>
            </a:extLst>
          </p:cNvPr>
          <p:cNvSpPr txBox="1">
            <a:spLocks/>
          </p:cNvSpPr>
          <p:nvPr/>
        </p:nvSpPr>
        <p:spPr>
          <a:xfrm>
            <a:off x="5620898" y="4404444"/>
            <a:ext cx="7188199" cy="15803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2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B5559F4-A45C-094E-9D20-B8E473C567DA}"/>
              </a:ext>
            </a:extLst>
          </p:cNvPr>
          <p:cNvSpPr txBox="1">
            <a:spLocks/>
          </p:cNvSpPr>
          <p:nvPr/>
        </p:nvSpPr>
        <p:spPr>
          <a:xfrm>
            <a:off x="0" y="2938303"/>
            <a:ext cx="5631758" cy="110088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in Sales Funnel</a:t>
            </a:r>
          </a:p>
        </p:txBody>
      </p:sp>
      <p:sp>
        <p:nvSpPr>
          <p:cNvPr id="100" name="Freeform: Shape 93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69E2FD8-006F-FC46-A342-FC432768F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4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11" name="Google Shape;92;p20">
            <a:extLst>
              <a:ext uri="{FF2B5EF4-FFF2-40B4-BE49-F238E27FC236}">
                <a16:creationId xmlns:a16="http://schemas.microsoft.com/office/drawing/2014/main" id="{33CB46DB-1C1E-5C46-B4FC-C8F370625350}"/>
              </a:ext>
            </a:extLst>
          </p:cNvPr>
          <p:cNvSpPr txBox="1">
            <a:spLocks/>
          </p:cNvSpPr>
          <p:nvPr/>
        </p:nvSpPr>
        <p:spPr>
          <a:xfrm>
            <a:off x="331440" y="4658444"/>
            <a:ext cx="7188199" cy="15803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BEEC80-35F1-8340-B682-69B4917AE3CE}"/>
              </a:ext>
            </a:extLst>
          </p:cNvPr>
          <p:cNvSpPr/>
          <p:nvPr/>
        </p:nvSpPr>
        <p:spPr>
          <a:xfrm>
            <a:off x="10031935" y="1948930"/>
            <a:ext cx="1701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– GOOGLE SEO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F732B-64DC-2548-979E-A200EC381FC9}"/>
              </a:ext>
            </a:extLst>
          </p:cNvPr>
          <p:cNvSpPr/>
          <p:nvPr/>
        </p:nvSpPr>
        <p:spPr>
          <a:xfrm>
            <a:off x="9307427" y="2834627"/>
            <a:ext cx="25402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IVR - PHONE SYSTEMS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48E54-C1D1-714A-A24F-60DE919B481D}"/>
              </a:ext>
            </a:extLst>
          </p:cNvPr>
          <p:cNvSpPr/>
          <p:nvPr/>
        </p:nvSpPr>
        <p:spPr>
          <a:xfrm>
            <a:off x="9003823" y="3476193"/>
            <a:ext cx="25857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QUEUE PRIORTY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F81C39-9758-1B43-8716-059174863372}"/>
              </a:ext>
            </a:extLst>
          </p:cNvPr>
          <p:cNvSpPr/>
          <p:nvPr/>
        </p:nvSpPr>
        <p:spPr>
          <a:xfrm>
            <a:off x="9003823" y="4849907"/>
            <a:ext cx="14904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8572C5-FFBB-534F-816C-077EB59628C9}"/>
              </a:ext>
            </a:extLst>
          </p:cNvPr>
          <p:cNvSpPr/>
          <p:nvPr/>
        </p:nvSpPr>
        <p:spPr>
          <a:xfrm>
            <a:off x="8313376" y="4130878"/>
            <a:ext cx="25857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728811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BC80E-1478-FB48-B925-F8502A011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013224-3B2F-4AAE-B3E7-C7A85EDBBC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53318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264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5120159" y="8357"/>
            <a:ext cx="8868832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-  Features – Pre -Processing</a:t>
            </a:r>
          </a:p>
        </p:txBody>
      </p:sp>
      <p:sp>
        <p:nvSpPr>
          <p:cNvPr id="167" name="Freeform: Shape 160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Freeform: Shape 162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6" name="Graphic 108" descr="Database">
            <a:extLst>
              <a:ext uri="{FF2B5EF4-FFF2-40B4-BE49-F238E27FC236}">
                <a16:creationId xmlns:a16="http://schemas.microsoft.com/office/drawing/2014/main" id="{A2341080-EFEE-4E0C-B9EA-54ACD2BC6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67961" y="506183"/>
            <a:ext cx="3835488" cy="3835488"/>
          </a:xfrm>
          <a:prstGeom prst="rect">
            <a:avLst/>
          </a:prstGeom>
        </p:spPr>
      </p:pic>
      <p:sp>
        <p:nvSpPr>
          <p:cNvPr id="153" name="Google Shape;105;p22"/>
          <p:cNvSpPr txBox="1">
            <a:spLocks noGrp="1"/>
          </p:cNvSpPr>
          <p:nvPr>
            <p:ph type="body" idx="1"/>
          </p:nvPr>
        </p:nvSpPr>
        <p:spPr>
          <a:xfrm>
            <a:off x="2737508" y="1543820"/>
            <a:ext cx="2266721" cy="32990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0" indent="-228600">
              <a:spcBef>
                <a:spcPts val="2134"/>
              </a:spcBef>
              <a:spcAft>
                <a:spcPts val="2134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05;p22">
            <a:extLst>
              <a:ext uri="{FF2B5EF4-FFF2-40B4-BE49-F238E27FC236}">
                <a16:creationId xmlns:a16="http://schemas.microsoft.com/office/drawing/2014/main" id="{C74BC478-7B6E-0B45-AC49-1C8A069C0175}"/>
              </a:ext>
            </a:extLst>
          </p:cNvPr>
          <p:cNvSpPr txBox="1">
            <a:spLocks/>
          </p:cNvSpPr>
          <p:nvPr/>
        </p:nvSpPr>
        <p:spPr>
          <a:xfrm>
            <a:off x="5862397" y="1365753"/>
            <a:ext cx="4342803" cy="371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218072" lvl="1" indent="-422942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/>
            </a:lvl2pPr>
            <a:lvl3pPr marL="1827109" lvl="2" indent="-422942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/>
            </a:lvl3pPr>
            <a:lvl4pPr marL="2436145" lvl="3" indent="-422942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lvl4pPr>
            <a:lvl5pPr marL="3045181" lvl="4" indent="-422942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</a:lvl5pPr>
            <a:lvl6pPr marL="3654217" lvl="5" indent="-422942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</a:lvl6pPr>
            <a:lvl7pPr marL="4263253" lvl="6" indent="-422942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</a:lvl7pPr>
            <a:lvl8pPr marL="4872289" lvl="7" indent="-422942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</a:lvl8pPr>
            <a:lvl9pPr marL="5481325" lvl="8" indent="-422942">
              <a:lnSpc>
                <a:spcPct val="90000"/>
              </a:lnSpc>
              <a:spcBef>
                <a:spcPts val="2132"/>
              </a:spcBef>
              <a:spcAft>
                <a:spcPts val="2132"/>
              </a:spcAft>
              <a:buSzPts val="1400"/>
              <a:buFont typeface="Arial" panose="020B0604020202020204" pitchFamily="34" charset="0"/>
              <a:buChar char="■"/>
            </a:lvl9pPr>
          </a:lstStyle>
          <a:p>
            <a:pPr>
              <a:spcAft>
                <a:spcPts val="600"/>
              </a:spcAft>
            </a:pPr>
            <a:r>
              <a:rPr lang="en-US" sz="2200" b="1" dirty="0"/>
              <a:t>Historical Data Volume:</a:t>
            </a:r>
          </a:p>
          <a:p>
            <a:pPr marL="609608" indent="-457206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/>
              <a:t>365 days of historical data</a:t>
            </a:r>
          </a:p>
          <a:p>
            <a:pPr marL="609608" indent="-457206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200" dirty="0"/>
              <a:t>657, 697 rows  17 columns</a:t>
            </a:r>
          </a:p>
          <a:p>
            <a:pPr>
              <a:spcAft>
                <a:spcPts val="600"/>
              </a:spcAft>
            </a:pPr>
            <a:endParaRPr lang="en-US" sz="2200" dirty="0"/>
          </a:p>
          <a:p>
            <a:pPr>
              <a:spcAft>
                <a:spcPts val="600"/>
              </a:spcAft>
            </a:pPr>
            <a:endParaRPr lang="en-US" sz="2200" dirty="0"/>
          </a:p>
          <a:p>
            <a:pPr>
              <a:spcAft>
                <a:spcPts val="600"/>
              </a:spcAft>
            </a:pPr>
            <a:endParaRPr lang="en-US" sz="2200" dirty="0"/>
          </a:p>
        </p:txBody>
      </p:sp>
      <p:sp>
        <p:nvSpPr>
          <p:cNvPr id="12" name="Google Shape;105;p22">
            <a:extLst>
              <a:ext uri="{FF2B5EF4-FFF2-40B4-BE49-F238E27FC236}">
                <a16:creationId xmlns:a16="http://schemas.microsoft.com/office/drawing/2014/main" id="{5F93DB9C-15C4-3D4F-A908-14CEE4512BE8}"/>
              </a:ext>
            </a:extLst>
          </p:cNvPr>
          <p:cNvSpPr txBox="1">
            <a:spLocks/>
          </p:cNvSpPr>
          <p:nvPr/>
        </p:nvSpPr>
        <p:spPr>
          <a:xfrm>
            <a:off x="5862397" y="3223353"/>
            <a:ext cx="5740322" cy="272106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036" lvl="0" indent="-45677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8072" lvl="1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109" lvl="2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6145" lvl="3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181" lvl="4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4217" lvl="5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3253" lvl="6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2289" lvl="7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1325" lvl="8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2132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Processing: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8" indent="-457206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Dropped UA Device data</a:t>
            </a:r>
          </a:p>
          <a:p>
            <a:pPr marL="609608" indent="-457206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dirty="0"/>
              <a:t>132,249 rows  9 Column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8" indent="-457206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Mean encoding</a:t>
            </a:r>
          </a:p>
          <a:p>
            <a:pPr marL="609608" indent="-457206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: Standard Scalar</a:t>
            </a:r>
          </a:p>
          <a:p>
            <a:pPr marL="0" indent="0">
              <a:spcBef>
                <a:spcPts val="2134"/>
              </a:spcBef>
              <a:spcAft>
                <a:spcPts val="2134"/>
              </a:spcAft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74" name="Google Shape;105;p22">
            <a:extLst>
              <a:ext uri="{FF2B5EF4-FFF2-40B4-BE49-F238E27FC236}">
                <a16:creationId xmlns:a16="http://schemas.microsoft.com/office/drawing/2014/main" id="{B4A72842-AA84-0344-BE55-3AB2E22D0A18}"/>
              </a:ext>
            </a:extLst>
          </p:cNvPr>
          <p:cNvSpPr txBox="1">
            <a:spLocks/>
          </p:cNvSpPr>
          <p:nvPr/>
        </p:nvSpPr>
        <p:spPr>
          <a:xfrm>
            <a:off x="2485254" y="1578891"/>
            <a:ext cx="2634905" cy="2762780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609036" lvl="0" indent="-456777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8072" lvl="1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7109" lvl="2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6145" lvl="3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5181" lvl="4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4217" lvl="5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3253" lvl="6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2289" lvl="7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1325" lvl="8" indent="-422942" algn="l" defTabSz="914400" rtl="0" eaLnBrk="1" latinLnBrk="0" hangingPunct="1">
              <a:lnSpc>
                <a:spcPct val="90000"/>
              </a:lnSpc>
              <a:spcBef>
                <a:spcPts val="2132"/>
              </a:spcBef>
              <a:spcAft>
                <a:spcPts val="2132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8" indent="-228600">
              <a:spcBef>
                <a:spcPts val="2134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ZIP</a:t>
            </a:r>
          </a:p>
          <a:p>
            <a:pPr marL="609608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Program</a:t>
            </a:r>
          </a:p>
          <a:p>
            <a:pPr marL="609608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Channel</a:t>
            </a:r>
          </a:p>
          <a:p>
            <a:pPr marL="609608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geo</a:t>
            </a:r>
          </a:p>
          <a:p>
            <a:pPr marL="609608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Agent</a:t>
            </a:r>
          </a:p>
          <a:p>
            <a:pPr marL="0" indent="-228600">
              <a:spcBef>
                <a:spcPts val="2134"/>
              </a:spcBef>
              <a:spcAft>
                <a:spcPts val="2134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14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490537" y="741402"/>
            <a:ext cx="11210925" cy="74483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- Exploratory </a:t>
            </a:r>
            <a:r>
              <a:rPr lang="en-US" sz="22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br>
              <a:rPr lang="en-US" sz="22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788C3A9-B4EC-464A-B86E-174EAF3D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6588"/>
            <a:ext cx="4230688" cy="4219575"/>
          </a:xfrm>
          <a:prstGeom prst="rect">
            <a:avLst/>
          </a:prstGeom>
        </p:spPr>
      </p:pic>
      <p:pic>
        <p:nvPicPr>
          <p:cNvPr id="7" name="Picture 6" descr="Tall buildings in the background&#10;&#10;Description automatically generated">
            <a:extLst>
              <a:ext uri="{FF2B5EF4-FFF2-40B4-BE49-F238E27FC236}">
                <a16:creationId xmlns:a16="http://schemas.microsoft.com/office/drawing/2014/main" id="{8696D1AD-7C54-134C-A118-29F23C8D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526" y="1571625"/>
            <a:ext cx="7791450" cy="496252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C20752B-036A-AD42-AEBC-53420B34C181}"/>
              </a:ext>
            </a:extLst>
          </p:cNvPr>
          <p:cNvSpPr txBox="1"/>
          <p:nvPr/>
        </p:nvSpPr>
        <p:spPr>
          <a:xfrm>
            <a:off x="968295" y="5716103"/>
            <a:ext cx="216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59330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4869421" y="5057515"/>
            <a:ext cx="7322579" cy="13242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- Analysis</a:t>
            </a:r>
          </a:p>
        </p:txBody>
      </p:sp>
      <p:sp>
        <p:nvSpPr>
          <p:cNvPr id="137" name="Rectangle 131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stool&#10;&#10;Description automatically generated">
            <a:extLst>
              <a:ext uri="{FF2B5EF4-FFF2-40B4-BE49-F238E27FC236}">
                <a16:creationId xmlns:a16="http://schemas.microsoft.com/office/drawing/2014/main" id="{3F8EA636-1729-834C-AB3D-76497904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89" y="750974"/>
            <a:ext cx="3483526" cy="679286"/>
          </a:xfrm>
          <a:prstGeom prst="rect">
            <a:avLst/>
          </a:prstGeom>
        </p:spPr>
      </p:pic>
      <p:sp>
        <p:nvSpPr>
          <p:cNvPr id="139" name="Rectangle 133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507D8-AE6A-3A47-8D82-CBB742A1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38" y="802134"/>
            <a:ext cx="2804299" cy="2292514"/>
          </a:xfrm>
          <a:prstGeom prst="rect">
            <a:avLst/>
          </a:prstGeom>
        </p:spPr>
      </p:pic>
      <p:sp>
        <p:nvSpPr>
          <p:cNvPr id="141" name="Rectangle 135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70C87BE-66F7-CA46-8F6B-A0E8074C1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048" y="802134"/>
            <a:ext cx="2749463" cy="2639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74BD3-5B46-A14C-9403-1B7A4D2BD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95" y="2041318"/>
            <a:ext cx="4061907" cy="2644650"/>
          </a:xfrm>
          <a:prstGeom prst="rect">
            <a:avLst/>
          </a:prstGeom>
        </p:spPr>
      </p:pic>
      <p:cxnSp>
        <p:nvCxnSpPr>
          <p:cNvPr id="147" name="Straight Connector 137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E9D3E50-5112-8D44-B48A-CC3EB7871BD0}"/>
              </a:ext>
            </a:extLst>
          </p:cNvPr>
          <p:cNvSpPr/>
          <p:nvPr/>
        </p:nvSpPr>
        <p:spPr>
          <a:xfrm>
            <a:off x="10144525" y="848790"/>
            <a:ext cx="1053864" cy="241827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6E8307-C43A-AC43-AC28-2B66FD719839}"/>
              </a:ext>
            </a:extLst>
          </p:cNvPr>
          <p:cNvSpPr/>
          <p:nvPr/>
        </p:nvSpPr>
        <p:spPr>
          <a:xfrm>
            <a:off x="9945294" y="1808481"/>
            <a:ext cx="436389" cy="1772919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CD6B72-DF5E-5044-862D-0A65B9DF69C0}"/>
              </a:ext>
            </a:extLst>
          </p:cNvPr>
          <p:cNvSpPr/>
          <p:nvPr/>
        </p:nvSpPr>
        <p:spPr>
          <a:xfrm>
            <a:off x="10485223" y="1808481"/>
            <a:ext cx="541365" cy="1772919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B27DA5-6C6E-E84A-8D71-0A0A1E606ED8}"/>
              </a:ext>
            </a:extLst>
          </p:cNvPr>
          <p:cNvSpPr txBox="1"/>
          <p:nvPr/>
        </p:nvSpPr>
        <p:spPr>
          <a:xfrm>
            <a:off x="5778984" y="3239068"/>
            <a:ext cx="202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FDC3F49-29CB-3C40-B1A0-A12E1CC1B147}"/>
              </a:ext>
            </a:extLst>
          </p:cNvPr>
          <p:cNvSpPr/>
          <p:nvPr/>
        </p:nvSpPr>
        <p:spPr>
          <a:xfrm rot="5400000">
            <a:off x="7826464" y="1216415"/>
            <a:ext cx="257022" cy="1706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C3CB0A-288A-FC45-AEA4-7BEA96BD15C5}"/>
              </a:ext>
            </a:extLst>
          </p:cNvPr>
          <p:cNvSpPr txBox="1"/>
          <p:nvPr/>
        </p:nvSpPr>
        <p:spPr>
          <a:xfrm>
            <a:off x="1301781" y="5057515"/>
            <a:ext cx="205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= 9389.39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1E3CE54-4627-5F4F-A5C0-0ACA1D494365}"/>
              </a:ext>
            </a:extLst>
          </p:cNvPr>
          <p:cNvSpPr txBox="1"/>
          <p:nvPr/>
        </p:nvSpPr>
        <p:spPr>
          <a:xfrm>
            <a:off x="1301781" y="5443086"/>
            <a:ext cx="17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Square =  .110</a:t>
            </a:r>
          </a:p>
        </p:txBody>
      </p:sp>
      <p:sp>
        <p:nvSpPr>
          <p:cNvPr id="19" name="Google Shape;104;p22">
            <a:extLst>
              <a:ext uri="{FF2B5EF4-FFF2-40B4-BE49-F238E27FC236}">
                <a16:creationId xmlns:a16="http://schemas.microsoft.com/office/drawing/2014/main" id="{D5BCC017-450F-AE46-9B0C-528B9C2D9536}"/>
              </a:ext>
            </a:extLst>
          </p:cNvPr>
          <p:cNvSpPr txBox="1">
            <a:spLocks/>
          </p:cNvSpPr>
          <p:nvPr/>
        </p:nvSpPr>
        <p:spPr>
          <a:xfrm>
            <a:off x="4986547" y="4168343"/>
            <a:ext cx="6400801" cy="1177114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spcBef>
                <a:spcPct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.110  is a Low R2 score.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(.2 - .8)</a:t>
            </a:r>
          </a:p>
          <a:p>
            <a:pPr>
              <a:spcBef>
                <a:spcPct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- 9389.39 is  High MSE  in $$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 – Infinity)</a:t>
            </a:r>
          </a:p>
        </p:txBody>
      </p:sp>
    </p:spTree>
    <p:extLst>
      <p:ext uri="{BB962C8B-B14F-4D97-AF65-F5344CB8AC3E}">
        <p14:creationId xmlns:p14="http://schemas.microsoft.com/office/powerpoint/2010/main" val="3356686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5043619" y="3986270"/>
            <a:ext cx="6465287" cy="13242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sp>
        <p:nvSpPr>
          <p:cNvPr id="137" name="Rectangle 131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3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35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7" name="Straight Connector 137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F750B52-B39F-0A40-AB3F-A8DD3C369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86" y="778306"/>
            <a:ext cx="3967880" cy="312733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748C17-9213-FA41-9429-5A1C66949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034057"/>
              </p:ext>
            </p:extLst>
          </p:nvPr>
        </p:nvGraphicFramePr>
        <p:xfrm>
          <a:off x="377586" y="4179991"/>
          <a:ext cx="3967880" cy="12192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{69C7853C-536D-4A76-A0AE-DD22124D55A5}</a:tableStyleId>
              </a:tblPr>
              <a:tblGrid>
                <a:gridCol w="1827732">
                  <a:extLst>
                    <a:ext uri="{9D8B030D-6E8A-4147-A177-3AD203B41FA5}">
                      <a16:colId xmlns:a16="http://schemas.microsoft.com/office/drawing/2014/main" val="2897278502"/>
                    </a:ext>
                  </a:extLst>
                </a:gridCol>
                <a:gridCol w="2140148">
                  <a:extLst>
                    <a:ext uri="{9D8B030D-6E8A-4147-A177-3AD203B41FA5}">
                      <a16:colId xmlns:a16="http://schemas.microsoft.com/office/drawing/2014/main" val="418016540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LTV BINS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LTV - Customer Classification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4819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0 - 110.03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4836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110.04 - 220.06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Medium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7187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220.07- 330.09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6900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330.10- 440.12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 High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8666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440.13 - 550.15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56218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FAB227E-3869-684A-AC75-67EC6F7F6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469" y="355841"/>
            <a:ext cx="7002945" cy="31914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8502A0-7CCE-634A-A71D-528E1065446D}"/>
              </a:ext>
            </a:extLst>
          </p:cNvPr>
          <p:cNvSpPr/>
          <p:nvPr/>
        </p:nvSpPr>
        <p:spPr>
          <a:xfrm>
            <a:off x="6863482" y="1217284"/>
            <a:ext cx="586189" cy="2036904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CB0D4-4668-4946-BD6B-9244B79FA7D7}"/>
              </a:ext>
            </a:extLst>
          </p:cNvPr>
          <p:cNvSpPr/>
          <p:nvPr/>
        </p:nvSpPr>
        <p:spPr>
          <a:xfrm>
            <a:off x="7956393" y="1217284"/>
            <a:ext cx="586189" cy="2036904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8E3E7-2C19-7D41-BC13-156413B3C213}"/>
              </a:ext>
            </a:extLst>
          </p:cNvPr>
          <p:cNvSpPr/>
          <p:nvPr/>
        </p:nvSpPr>
        <p:spPr>
          <a:xfrm>
            <a:off x="9047209" y="1217284"/>
            <a:ext cx="586189" cy="2036904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0C00CA-B46C-6149-AB72-79C1A30665A5}"/>
              </a:ext>
            </a:extLst>
          </p:cNvPr>
          <p:cNvSpPr/>
          <p:nvPr/>
        </p:nvSpPr>
        <p:spPr>
          <a:xfrm>
            <a:off x="6336550" y="843920"/>
            <a:ext cx="1053864" cy="241827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9D4237-46B6-A64C-A5A0-EFE6EC5ED9EB}"/>
              </a:ext>
            </a:extLst>
          </p:cNvPr>
          <p:cNvSpPr/>
          <p:nvPr/>
        </p:nvSpPr>
        <p:spPr>
          <a:xfrm>
            <a:off x="7531351" y="837490"/>
            <a:ext cx="1053864" cy="241827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D4BC6D-A62C-3C47-9756-12476D2C5549}"/>
              </a:ext>
            </a:extLst>
          </p:cNvPr>
          <p:cNvSpPr/>
          <p:nvPr/>
        </p:nvSpPr>
        <p:spPr>
          <a:xfrm>
            <a:off x="8663177" y="812414"/>
            <a:ext cx="1053864" cy="241827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7649FE00-79D6-6B42-8D1C-BB7AA8FDAE68}"/>
              </a:ext>
            </a:extLst>
          </p:cNvPr>
          <p:cNvSpPr/>
          <p:nvPr/>
        </p:nvSpPr>
        <p:spPr>
          <a:xfrm rot="18335619">
            <a:off x="5890009" y="841490"/>
            <a:ext cx="257022" cy="317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0201F7-0D3F-5848-96F3-D19E09B12DD4}"/>
              </a:ext>
            </a:extLst>
          </p:cNvPr>
          <p:cNvSpPr/>
          <p:nvPr/>
        </p:nvSpPr>
        <p:spPr>
          <a:xfrm>
            <a:off x="1576589" y="1402720"/>
            <a:ext cx="596088" cy="241827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1533E3-D3F6-4B49-8F43-370F25663DFD}"/>
              </a:ext>
            </a:extLst>
          </p:cNvPr>
          <p:cNvSpPr/>
          <p:nvPr/>
        </p:nvSpPr>
        <p:spPr>
          <a:xfrm>
            <a:off x="522725" y="2148047"/>
            <a:ext cx="3095798" cy="321615"/>
          </a:xfrm>
          <a:prstGeom prst="rect">
            <a:avLst/>
          </a:prstGeom>
          <a:noFill/>
          <a:ln w="412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36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539</Words>
  <Application>Microsoft Macintosh PowerPoint</Application>
  <PresentationFormat>Widescreen</PresentationFormat>
  <Paragraphs>115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 </vt:lpstr>
      <vt:lpstr>Problem Statement</vt:lpstr>
      <vt:lpstr>Objective</vt:lpstr>
      <vt:lpstr>PowerPoint Presentation</vt:lpstr>
      <vt:lpstr>APPROACH</vt:lpstr>
      <vt:lpstr>Data Collection -  Features – Pre -Processing</vt:lpstr>
      <vt:lpstr>EDA - Exploratory Data Analysis </vt:lpstr>
      <vt:lpstr>Linear Regression - Analysis</vt:lpstr>
      <vt:lpstr>Random Forest</vt:lpstr>
      <vt:lpstr>Analysis - Conclusion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Seetharaman Gudetee</dc:creator>
  <cp:lastModifiedBy>Seetharaman Gudetee</cp:lastModifiedBy>
  <cp:revision>17</cp:revision>
  <dcterms:created xsi:type="dcterms:W3CDTF">2019-11-17T18:53:27Z</dcterms:created>
  <dcterms:modified xsi:type="dcterms:W3CDTF">2019-11-18T16:03:52Z</dcterms:modified>
</cp:coreProperties>
</file>